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457" r:id="rId18"/>
    <p:sldId id="420" r:id="rId19"/>
    <p:sldId id="421" r:id="rId20"/>
    <p:sldId id="422" r:id="rId21"/>
    <p:sldId id="423" r:id="rId22"/>
    <p:sldId id="424" r:id="rId23"/>
    <p:sldId id="458" r:id="rId24"/>
    <p:sldId id="425" r:id="rId25"/>
    <p:sldId id="426" r:id="rId26"/>
    <p:sldId id="427" r:id="rId27"/>
    <p:sldId id="459" r:id="rId28"/>
    <p:sldId id="432" r:id="rId29"/>
    <p:sldId id="433" r:id="rId30"/>
    <p:sldId id="434" r:id="rId31"/>
    <p:sldId id="435" r:id="rId32"/>
    <p:sldId id="436" r:id="rId33"/>
    <p:sldId id="437" r:id="rId34"/>
    <p:sldId id="460" r:id="rId35"/>
    <p:sldId id="438" r:id="rId36"/>
    <p:sldId id="439" r:id="rId37"/>
    <p:sldId id="440" r:id="rId38"/>
    <p:sldId id="441" r:id="rId39"/>
    <p:sldId id="443" r:id="rId40"/>
    <p:sldId id="442" r:id="rId41"/>
    <p:sldId id="444" r:id="rId42"/>
    <p:sldId id="445" r:id="rId43"/>
    <p:sldId id="428" r:id="rId44"/>
    <p:sldId id="429" r:id="rId45"/>
    <p:sldId id="430" r:id="rId46"/>
    <p:sldId id="431" r:id="rId47"/>
    <p:sldId id="446" r:id="rId48"/>
    <p:sldId id="447" r:id="rId49"/>
    <p:sldId id="448" r:id="rId50"/>
    <p:sldId id="449" r:id="rId51"/>
    <p:sldId id="450" r:id="rId52"/>
    <p:sldId id="452" r:id="rId53"/>
    <p:sldId id="453" r:id="rId54"/>
    <p:sldId id="454" r:id="rId55"/>
    <p:sldId id="45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457"/>
            <p14:sldId id="420"/>
            <p14:sldId id="421"/>
            <p14:sldId id="422"/>
            <p14:sldId id="423"/>
            <p14:sldId id="424"/>
            <p14:sldId id="458"/>
            <p14:sldId id="425"/>
            <p14:sldId id="426"/>
            <p14:sldId id="427"/>
            <p14:sldId id="459"/>
            <p14:sldId id="432"/>
            <p14:sldId id="433"/>
            <p14:sldId id="434"/>
            <p14:sldId id="435"/>
            <p14:sldId id="436"/>
            <p14:sldId id="437"/>
            <p14:sldId id="460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631A-C38C-C80F-C24C-08917431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9B8-0686-A0F6-5FA0-6481D1C97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EF6FD-A85F-B7AA-AD4D-C5C21B19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0C79-0A31-8055-B68C-447BBEA5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0D9-A061-9198-C485-039EA7B8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51408-4DC1-04BF-7767-B7829111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51B8-DDE6-5DEB-88B6-5D6417F3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C94E-7BDA-0F15-F723-2D1FF3BF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https://www.freecodecamp.org/news/what-is-an-orm-the-meaning-of-object-relational-mapping-database-tools/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E5D16-C549-1ABB-8063-1E34C3D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A4328-796F-99F9-4F85-8D3780761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DC29B-0E04-56DF-AF6F-E606D8A6D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1" dirty="0"/>
              <a:t>https://docs.google.com/document/d/1gBhMiKjytks784fLSVb3PlTwy0Ey2Al2MrmrZp2ZcQk/edit?usp=sharing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C596D-2E4A-ACF6-0136-BF90A05A4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92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knjižnicu</a:t>
            </a:r>
            <a:r>
              <a:rPr lang="en-US" dirty="0"/>
              <a:t> </a:t>
            </a:r>
            <a:r>
              <a:rPr lang="en-US" dirty="0" err="1"/>
              <a:t>koristite</a:t>
            </a:r>
            <a:r>
              <a:rPr lang="en-US" dirty="0"/>
              <a:t> UUID id-</a:t>
            </a:r>
            <a:r>
              <a:rPr lang="en-US" dirty="0" err="1"/>
              <a:t>jeve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knjižnica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premjestite</a:t>
            </a:r>
            <a:r>
              <a:rPr lang="en-US" dirty="0"/>
              <a:t> u </a:t>
            </a:r>
            <a:r>
              <a:rPr lang="en-US" dirty="0" err="1"/>
              <a:t>zaseban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endParaRPr lang="en-US" dirty="0"/>
          </a:p>
          <a:p>
            <a:r>
              <a:rPr lang="en-US" dirty="0" err="1"/>
              <a:t>Koristite</a:t>
            </a:r>
            <a:r>
              <a:rPr lang="en-US" dirty="0"/>
              <a:t> abort() za </a:t>
            </a:r>
            <a:r>
              <a:rPr lang="en-US" dirty="0" err="1"/>
              <a:t>obradu</a:t>
            </a:r>
            <a:r>
              <a:rPr lang="en-US" dirty="0"/>
              <a:t> HTTP </a:t>
            </a:r>
            <a:r>
              <a:rPr lang="en-US" dirty="0" err="1"/>
              <a:t>grešaka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generiranje</a:t>
            </a:r>
            <a:r>
              <a:rPr lang="en-US" dirty="0"/>
              <a:t> Swagger </a:t>
            </a:r>
            <a:r>
              <a:rPr lang="en-US" dirty="0" err="1"/>
              <a:t>dokumentacije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4B6D-9664-0605-EB41-BEFF9A5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AF3A-F43D-9DE6-0763-A5A320E9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F855D-5B7D-31A4-A8B4-E9EF1B5B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hr-HR" dirty="0"/>
              <a:t>U svojoj aplikaciji za knjižnicu dodajte HTTP metode za brisanje postojeće knjižnice (library) i pojedinačne knjige (book).</a:t>
            </a:r>
            <a:endParaRPr lang="en-US" dirty="0"/>
          </a:p>
          <a:p>
            <a:br>
              <a:rPr lang="en-US" dirty="0"/>
            </a:br>
            <a:r>
              <a:rPr lang="en-US" dirty="0"/>
              <a:t>- </a:t>
            </a:r>
            <a:r>
              <a:rPr lang="hr-HR" dirty="0"/>
              <a:t>Strukturirajte API pomoću flask-smorest blueprinta i MethodView klasa, te automatski generirajte i izložite dokumentaciju u Swaggeru.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C6F2-67D7-8E96-9E2B-54602690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63" y="2340115"/>
            <a:ext cx="627459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 SCHEMA)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23B2-951D-8708-2158-C59A7FC8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1AC-2556-EBEE-FE3E-45AB312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4780-5337-433B-CFF4-B8026DD6C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U aplikaciji knjižnice definirajte sheme za ulazne i izlazne podatke te provodite validaciju na razini requesta i responsea.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0"/>
            <a:ext cx="5233081" cy="426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800" b="1" dirty="0" err="1"/>
              <a:t>SQLAlchemy</a:t>
            </a:r>
            <a:r>
              <a:rPr lang="hr-HR" sz="1800" b="1" dirty="0"/>
              <a:t>: </a:t>
            </a:r>
            <a:r>
              <a:rPr lang="hr-HR" sz="1800" dirty="0"/>
              <a:t>ORM (</a:t>
            </a:r>
            <a:r>
              <a:rPr lang="hr-HR" sz="1800" dirty="0" err="1"/>
              <a:t>Object</a:t>
            </a:r>
            <a:r>
              <a:rPr lang="hr-HR" sz="1800" dirty="0"/>
              <a:t> </a:t>
            </a:r>
            <a:r>
              <a:rPr lang="hr-HR" sz="1800" dirty="0" err="1"/>
              <a:t>Relational</a:t>
            </a:r>
            <a:r>
              <a:rPr lang="hr-HR" sz="1800" dirty="0"/>
              <a:t> </a:t>
            </a:r>
            <a:r>
              <a:rPr lang="hr-HR" sz="1800" dirty="0" err="1"/>
              <a:t>Mapping</a:t>
            </a:r>
            <a:r>
              <a:rPr lang="hr-HR" sz="1800" dirty="0"/>
              <a:t>) koji pojednostavljuje rad s bazom</a:t>
            </a:r>
          </a:p>
          <a:p>
            <a:pPr marL="15875" indent="0">
              <a:buNone/>
            </a:pPr>
            <a:r>
              <a:rPr lang="hr-HR" sz="1800" b="1" dirty="0" err="1"/>
              <a:t>Flask-SQLAlchemy</a:t>
            </a:r>
            <a:r>
              <a:rPr lang="hr-HR" sz="1800" b="1" dirty="0"/>
              <a:t>: </a:t>
            </a:r>
            <a:r>
              <a:rPr lang="hr-HR" sz="1800" dirty="0" err="1"/>
              <a:t>Flask</a:t>
            </a:r>
            <a:r>
              <a:rPr lang="hr-HR" sz="1800" dirty="0"/>
              <a:t>-ov </a:t>
            </a:r>
            <a:r>
              <a:rPr lang="hr-HR" sz="1800" dirty="0" err="1"/>
              <a:t>extension</a:t>
            </a:r>
            <a:r>
              <a:rPr lang="hr-HR" sz="1800" dirty="0"/>
              <a:t> koji olakšava integraciju </a:t>
            </a:r>
            <a:r>
              <a:rPr lang="hr-HR" sz="1800" dirty="0" err="1"/>
              <a:t>SQLAlchemy</a:t>
            </a:r>
            <a:r>
              <a:rPr lang="hr-HR" sz="1800" dirty="0"/>
              <a:t>-ja u naš API</a:t>
            </a:r>
          </a:p>
          <a:p>
            <a:pPr marL="15875" indent="0">
              <a:buNone/>
            </a:pPr>
            <a:r>
              <a:rPr lang="hr-HR" sz="1800" dirty="0"/>
              <a:t>Prednosti: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Podrška za multi-</a:t>
            </a:r>
            <a:r>
              <a:rPr lang="hr-HR" sz="1800" dirty="0" err="1"/>
              <a:t>threading</a:t>
            </a:r>
            <a:endParaRPr lang="hr-HR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Lakše migracije baze podataka</a:t>
            </a:r>
          </a:p>
          <a:p>
            <a:pPr>
              <a:buFontTx/>
              <a:buChar char="-"/>
            </a:pPr>
            <a:r>
              <a:rPr lang="hr-HR" sz="1800" dirty="0"/>
              <a:t>Čistiji i kraći kod</a:t>
            </a:r>
            <a:endParaRPr lang="en-US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podrzava</a:t>
            </a:r>
            <a:r>
              <a:rPr lang="en-US" sz="1800" dirty="0"/>
              <a:t> </a:t>
            </a:r>
            <a:r>
              <a:rPr lang="hr-HR" sz="1800" dirty="0"/>
              <a:t>ORM (Object Relational Mapping) koji pojednostavljuje rad s bazom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61" y="1264620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89" y="3163243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83" y="4774902"/>
            <a:ext cx="2838450" cy="5905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6285308" y="1348436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91" y="1978255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567BB-25D3-BDA0-7D85-2366BE35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250B-8375-EDF2-0C97-9F0D7538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1F1B0B-AF56-7A2F-BC23-DC595C70A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/>
              <a:t>https</a:t>
            </a:r>
            <a:r>
              <a:rPr lang="hr-HR" dirty="0"/>
              <a:t>://docs.google.com/document/d/1gBhMiKjytks784fLSVb3PlTwy0Ey2Al2MrmrZp2ZcQk/edit?usp=sharing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5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544724" y="1162462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800" b="1" dirty="0" err="1"/>
              <a:t>Many</a:t>
            </a:r>
            <a:r>
              <a:rPr lang="hr-HR" sz="1800" b="1" dirty="0"/>
              <a:t>-to-</a:t>
            </a:r>
            <a:r>
              <a:rPr lang="hr-HR" sz="1800" b="1" dirty="0" err="1"/>
              <a:t>Many</a:t>
            </a:r>
            <a:r>
              <a:rPr lang="hr-HR" sz="1800" b="1" dirty="0"/>
              <a:t>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Svaki </a:t>
            </a:r>
            <a:r>
              <a:rPr lang="hr-HR" sz="1800" dirty="0" err="1"/>
              <a:t>artikal</a:t>
            </a:r>
            <a:r>
              <a:rPr lang="hr-HR" sz="18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Primjer: Stol može imati tagove </a:t>
            </a:r>
            <a:r>
              <a:rPr lang="hr-HR" sz="1800" dirty="0" err="1"/>
              <a:t>office</a:t>
            </a:r>
            <a:r>
              <a:rPr lang="hr-HR" sz="1800" dirty="0"/>
              <a:t> i </a:t>
            </a:r>
            <a:r>
              <a:rPr lang="hr-HR" sz="1800" dirty="0" err="1"/>
              <a:t>furniture</a:t>
            </a:r>
            <a:r>
              <a:rPr lang="hr-HR" sz="1800" dirty="0"/>
              <a:t>, dok laptop može imati tagove </a:t>
            </a:r>
            <a:r>
              <a:rPr lang="hr-HR" sz="1800" dirty="0" err="1"/>
              <a:t>tech</a:t>
            </a:r>
            <a:r>
              <a:rPr lang="hr-HR" sz="1800" dirty="0"/>
              <a:t> i </a:t>
            </a:r>
            <a:r>
              <a:rPr lang="hr-HR" sz="1800" dirty="0" err="1"/>
              <a:t>office</a:t>
            </a:r>
            <a:r>
              <a:rPr lang="hr-HR" sz="1800" dirty="0"/>
              <a:t>.</a:t>
            </a:r>
          </a:p>
          <a:p>
            <a:pPr>
              <a:buNone/>
            </a:pPr>
            <a:r>
              <a:rPr lang="hr-HR" sz="1800" dirty="0"/>
              <a:t>Store i Tag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To rezultira </a:t>
            </a:r>
            <a:r>
              <a:rPr lang="hr-HR" sz="1800" dirty="0" err="1"/>
              <a:t>many</a:t>
            </a:r>
            <a:r>
              <a:rPr lang="hr-HR" sz="18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600" dirty="0"/>
              <a:t>💡 </a:t>
            </a:r>
            <a:r>
              <a:rPr lang="hr-HR" sz="1600" b="1" dirty="0"/>
              <a:t>Što postiže implementacija </a:t>
            </a:r>
            <a:r>
              <a:rPr lang="hr-HR" sz="1600" b="1" dirty="0" err="1"/>
              <a:t>many</a:t>
            </a:r>
            <a:r>
              <a:rPr lang="hr-HR" sz="1600" b="1" dirty="0"/>
              <a:t>-to-</a:t>
            </a:r>
            <a:r>
              <a:rPr lang="hr-HR" sz="1600" b="1" dirty="0" err="1"/>
              <a:t>many</a:t>
            </a:r>
            <a:r>
              <a:rPr lang="hr-HR" sz="1600" b="1" dirty="0"/>
              <a:t> odnosa s tagovima:</a:t>
            </a:r>
            <a:endParaRPr lang="hr-HR" sz="1600" dirty="0"/>
          </a:p>
          <a:p>
            <a:pPr marL="15875" indent="0">
              <a:buNone/>
            </a:pPr>
            <a:r>
              <a:rPr lang="hr-HR" sz="1600" b="1" dirty="0"/>
              <a:t>Fleksibilnost pretraživanja: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Korisnici mogu filtrirati artikle prema tagovima (npr. svi artikli označeni kao </a:t>
            </a:r>
            <a:r>
              <a:rPr lang="hr-HR" sz="1600" i="1" dirty="0" err="1"/>
              <a:t>office</a:t>
            </a:r>
            <a:r>
              <a:rPr lang="hr-HR" sz="1600" dirty="0"/>
              <a:t>).</a:t>
            </a:r>
          </a:p>
          <a:p>
            <a:pPr marL="15875" indent="0">
              <a:buNone/>
            </a:pPr>
            <a:r>
              <a:rPr lang="hr-HR" sz="1600" b="1" dirty="0"/>
              <a:t>Bolje organizirani podaci: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600" b="1" dirty="0"/>
              <a:t>Efikasnost: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Korištenjem ORM-a poput </a:t>
            </a:r>
            <a:r>
              <a:rPr lang="hr-HR" sz="1600" dirty="0" err="1"/>
              <a:t>SQLAlchemy</a:t>
            </a:r>
            <a:r>
              <a:rPr lang="hr-HR" sz="1600" dirty="0"/>
              <a:t>-ja, rješavamo složenost </a:t>
            </a:r>
            <a:r>
              <a:rPr lang="hr-HR" sz="1600" dirty="0" err="1"/>
              <a:t>many</a:t>
            </a:r>
            <a:r>
              <a:rPr lang="hr-HR" sz="1600" dirty="0"/>
              <a:t>-to-</a:t>
            </a:r>
            <a:r>
              <a:rPr lang="hr-HR" sz="1600" dirty="0" err="1"/>
              <a:t>many</a:t>
            </a:r>
            <a:r>
              <a:rPr lang="hr-HR" sz="1600" dirty="0"/>
              <a:t> odnosa kroz pomoćne tablice (</a:t>
            </a:r>
            <a:r>
              <a:rPr lang="hr-HR" sz="1600" dirty="0" err="1"/>
              <a:t>association</a:t>
            </a:r>
            <a:r>
              <a:rPr lang="hr-HR" sz="1600" dirty="0"/>
              <a:t> </a:t>
            </a:r>
            <a:r>
              <a:rPr lang="hr-HR" sz="1600" dirty="0" err="1"/>
              <a:t>tables</a:t>
            </a:r>
            <a:r>
              <a:rPr lang="hr-HR" sz="16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13468</TotalTime>
  <Words>2023</Words>
  <Application>Microsoft Office PowerPoint</Application>
  <PresentationFormat>Widescreen</PresentationFormat>
  <Paragraphs>268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394</cp:revision>
  <dcterms:created xsi:type="dcterms:W3CDTF">2021-08-14T09:32:24Z</dcterms:created>
  <dcterms:modified xsi:type="dcterms:W3CDTF">2025-06-10T20:59:55Z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